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Hind"/>
      <p:regular r:id="rId35"/>
      <p:bold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Pathway Gothic On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Oswald-regular.fntdata"/><Relationship Id="rId41" Type="http://schemas.openxmlformats.org/officeDocument/2006/relationships/font" Target="fonts/PathwayGothicOn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swa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ind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regular.fntdata"/><Relationship Id="rId14" Type="http://schemas.openxmlformats.org/officeDocument/2006/relationships/slide" Target="slides/slide10.xml"/><Relationship Id="rId36" Type="http://schemas.openxmlformats.org/officeDocument/2006/relationships/font" Target="fonts/Hind-bold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Medium-italic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ebb186e2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ebb186e2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ind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WNV-positive mosquitoes were most frequently caught in August and September each year</a:t>
            </a:r>
            <a:endParaRPr sz="1800"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ind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2007 and 2013 had the most number of WNV-positive mosquitoes caught</a:t>
            </a:r>
            <a:endParaRPr sz="18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ebb186e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ebb186e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ebb186e2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ebb186e2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ebb186e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ebb186e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ebb186e2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ebb186e2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ebb186e2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ebb186e2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ind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Higher wet bulb temperatures are associated with higher levels of humidity, which offsets the higher temperatures, and thus results in higher WNV counts</a:t>
            </a:r>
            <a:endParaRPr sz="18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ebb186e2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ebb186e2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ebb186e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ebb186e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ebb186e2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ebb186e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fe0c27f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fe0c27f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fe0c27f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fe0c27f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fe0c27f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fe0c27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f27899c3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cf27899c3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cf27899c3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cf27899c3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f2dd9f9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cf2dd9f9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f27899c3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cf27899c3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f27899c3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cf27899c3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f27899c3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f27899c3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f27899c3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f27899c3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cf27899c3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cf27899c3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fe0c27f6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fe0c27f6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e0c27f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e0c27f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ffd5853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ffd5853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fe0c27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fe0c27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ef30d284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ef30d284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ef30d284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ef30d28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xygen Light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Based on plots of sprayed locations vs WNV presence, spraying does not appear to reduce WNV presence in subsequent months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ef30d284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ef30d284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ebb186e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ebb186e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ind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Distributions of total mosquito counts and WNV-positive mosquito counts differ, we should expect species to be an important feature in predicting WNV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ebb186e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ebb186e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00950" y="-247650"/>
            <a:ext cx="2849429" cy="277368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7975" y="3172675"/>
            <a:ext cx="4528136" cy="234624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1676503" y="1276348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274403" y="-2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206129" y="2908331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hasCustomPrompt="1" type="title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/>
          <p:nvPr>
            <p:ph idx="1" type="subTitle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hasCustomPrompt="1" idx="2" type="title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3" type="subTitle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/>
          <p:nvPr/>
        </p:nvSpPr>
        <p:spPr>
          <a:xfrm flipH="1" rot="5400000">
            <a:off x="5766962" y="-544422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 flipH="1" rot="6859571">
            <a:off x="201992" y="2098623"/>
            <a:ext cx="4042591" cy="6266501"/>
            <a:chOff x="-340050" y="-2"/>
            <a:chExt cx="2437096" cy="3777791"/>
          </a:xfrm>
        </p:grpSpPr>
        <p:sp>
          <p:nvSpPr>
            <p:cNvPr id="108" name="Google Shape;108;p11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1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17" name="Google Shape;117;p11"/>
            <p:cNvSpPr/>
            <p:nvPr/>
          </p:nvSpPr>
          <p:spPr>
            <a:xfrm>
              <a:off x="374425" y="237975"/>
              <a:ext cx="4197075" cy="5218300"/>
            </a:xfrm>
            <a:custGeom>
              <a:rect b="b" l="l" r="r" t="t"/>
              <a:pathLst>
                <a:path extrusionOk="0" h="208732" w="167883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2200" y="370825"/>
              <a:ext cx="3586425" cy="4947375"/>
            </a:xfrm>
            <a:custGeom>
              <a:rect b="b" l="l" r="r" t="t"/>
              <a:pathLst>
                <a:path extrusionOk="0" h="197895" w="143457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524050" y="838275"/>
              <a:ext cx="1187350" cy="527800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029275" y="1578900"/>
              <a:ext cx="971475" cy="730575"/>
            </a:xfrm>
            <a:custGeom>
              <a:rect b="b" l="l" r="r" t="t"/>
              <a:pathLst>
                <a:path extrusionOk="0" h="29223" w="38859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75175" y="1847600"/>
              <a:ext cx="487950" cy="1146975"/>
            </a:xfrm>
            <a:custGeom>
              <a:rect b="b" l="l" r="r" t="t"/>
              <a:pathLst>
                <a:path extrusionOk="0" h="45879" w="19518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7794735" y="2094848"/>
            <a:ext cx="629274" cy="644951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57195" y="1545690"/>
            <a:ext cx="367483" cy="376620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5468968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7974354" y="2157706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8040018" y="3210327"/>
            <a:ext cx="953208" cy="971699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-419885" y="820373"/>
            <a:ext cx="916686" cy="93443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36849" y="346049"/>
            <a:ext cx="419412" cy="427572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hasCustomPrompt="1" type="title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/>
          <p:nvPr>
            <p:ph idx="2" type="subTitle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3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2"/>
          <p:cNvSpPr txBox="1"/>
          <p:nvPr>
            <p:ph idx="4" type="subTitle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5" type="subTitle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6" type="subTitle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7" type="subTitle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hasCustomPrompt="1" idx="8" type="title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/>
          <p:nvPr>
            <p:ph hasCustomPrompt="1" idx="9" type="title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 rot="5400000">
            <a:off x="5413687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 txBox="1"/>
          <p:nvPr>
            <p:ph type="ctrTitle"/>
          </p:nvPr>
        </p:nvSpPr>
        <p:spPr>
          <a:xfrm flipH="1">
            <a:off x="37993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" type="subTitle"/>
          </p:nvPr>
        </p:nvSpPr>
        <p:spPr>
          <a:xfrm flipH="1">
            <a:off x="3653978" y="217911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13"/>
          <p:cNvSpPr txBox="1"/>
          <p:nvPr>
            <p:ph idx="2" type="ctrTitle"/>
          </p:nvPr>
        </p:nvSpPr>
        <p:spPr>
          <a:xfrm flipH="1">
            <a:off x="6040355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3" type="subTitle"/>
          </p:nvPr>
        </p:nvSpPr>
        <p:spPr>
          <a:xfrm flipH="1">
            <a:off x="5853605" y="2178198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13"/>
          <p:cNvSpPr txBox="1"/>
          <p:nvPr>
            <p:ph idx="4" type="ctrTitle"/>
          </p:nvPr>
        </p:nvSpPr>
        <p:spPr>
          <a:xfrm flipH="1">
            <a:off x="15357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5" type="subTitle"/>
          </p:nvPr>
        </p:nvSpPr>
        <p:spPr>
          <a:xfrm flipH="1">
            <a:off x="1390378" y="217606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13"/>
          <p:cNvSpPr txBox="1"/>
          <p:nvPr>
            <p:ph idx="6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3"/>
          <p:cNvSpPr/>
          <p:nvPr/>
        </p:nvSpPr>
        <p:spPr>
          <a:xfrm flipH="1" rot="-5400000">
            <a:off x="-3020038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ctrTitle"/>
          </p:nvPr>
        </p:nvSpPr>
        <p:spPr>
          <a:xfrm flipH="1">
            <a:off x="6992626" y="1101750"/>
            <a:ext cx="129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1" type="subTitle"/>
          </p:nvPr>
        </p:nvSpPr>
        <p:spPr>
          <a:xfrm flipH="1">
            <a:off x="6358430" y="2097460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14"/>
          <p:cNvSpPr txBox="1"/>
          <p:nvPr>
            <p:ph idx="2" type="ctrTitle"/>
          </p:nvPr>
        </p:nvSpPr>
        <p:spPr>
          <a:xfrm flipH="1">
            <a:off x="866500" y="2166800"/>
            <a:ext cx="15606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3" type="subTitle"/>
          </p:nvPr>
        </p:nvSpPr>
        <p:spPr>
          <a:xfrm flipH="1">
            <a:off x="866507" y="3414881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" name="Google Shape;155;p14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flipH="1" rot="5400000">
            <a:off x="6518816" y="-160911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 rot="-5400000">
            <a:off x="-586834" y="2582289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096125" y="-140350"/>
            <a:ext cx="741220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209550" y="3875400"/>
            <a:ext cx="638169" cy="650635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609600" y="3013675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238275" y="1101762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" name="Google Shape;165;p15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15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5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5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 flipH="1" rot="-5400000">
            <a:off x="-211588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>
            <p:ph type="ctrTitle"/>
          </p:nvPr>
        </p:nvSpPr>
        <p:spPr>
          <a:xfrm flipH="1">
            <a:off x="1020837" y="1849951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p16"/>
          <p:cNvSpPr txBox="1"/>
          <p:nvPr>
            <p:ph idx="1" type="subTitle"/>
          </p:nvPr>
        </p:nvSpPr>
        <p:spPr>
          <a:xfrm flipH="1">
            <a:off x="1056387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2" type="ctrTitle"/>
          </p:nvPr>
        </p:nvSpPr>
        <p:spPr>
          <a:xfrm flipH="1">
            <a:off x="6274369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 flipH="1">
            <a:off x="6346819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8" name="Google Shape;178;p16"/>
          <p:cNvSpPr txBox="1"/>
          <p:nvPr>
            <p:ph idx="4" type="ctrTitle"/>
          </p:nvPr>
        </p:nvSpPr>
        <p:spPr>
          <a:xfrm flipH="1">
            <a:off x="3623100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 flipH="1">
            <a:off x="3623100" y="2282033"/>
            <a:ext cx="1897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16"/>
          <p:cNvSpPr txBox="1"/>
          <p:nvPr>
            <p:ph idx="6" type="ctrTitle"/>
          </p:nvPr>
        </p:nvSpPr>
        <p:spPr>
          <a:xfrm flipH="1">
            <a:off x="1152537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 flipH="1">
            <a:off x="1056387" y="3997634"/>
            <a:ext cx="175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2" name="Google Shape;182;p16"/>
          <p:cNvSpPr txBox="1"/>
          <p:nvPr>
            <p:ph idx="8" type="ctrTitle"/>
          </p:nvPr>
        </p:nvSpPr>
        <p:spPr>
          <a:xfrm flipH="1">
            <a:off x="6442969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16"/>
          <p:cNvSpPr txBox="1"/>
          <p:nvPr>
            <p:ph idx="9" type="subTitle"/>
          </p:nvPr>
        </p:nvSpPr>
        <p:spPr>
          <a:xfrm flipH="1">
            <a:off x="6274369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16"/>
          <p:cNvSpPr txBox="1"/>
          <p:nvPr>
            <p:ph idx="13" type="ctrTitle"/>
          </p:nvPr>
        </p:nvSpPr>
        <p:spPr>
          <a:xfrm flipH="1">
            <a:off x="3660000" y="35711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16"/>
          <p:cNvSpPr txBox="1"/>
          <p:nvPr>
            <p:ph idx="14" type="subTitle"/>
          </p:nvPr>
        </p:nvSpPr>
        <p:spPr>
          <a:xfrm flipH="1">
            <a:off x="3623100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16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 flipH="1" rot="-1256097">
            <a:off x="246414" y="654727"/>
            <a:ext cx="3034839" cy="2199547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5400000">
            <a:off x="5272412" y="1830000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1630925" y="1451375"/>
            <a:ext cx="58821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7"/>
          <p:cNvSpPr/>
          <p:nvPr/>
        </p:nvSpPr>
        <p:spPr>
          <a:xfrm>
            <a:off x="8068951" y="141522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8511773" y="2032679"/>
            <a:ext cx="960476" cy="98437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1357125" y="9294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 rot="-5400000">
            <a:off x="-283022" y="-743135"/>
            <a:ext cx="6088519" cy="592667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8"/>
          <p:cNvGrpSpPr/>
          <p:nvPr/>
        </p:nvGrpSpPr>
        <p:grpSpPr>
          <a:xfrm rot="4477095">
            <a:off x="-651132" y="-3055029"/>
            <a:ext cx="4042701" cy="6266671"/>
            <a:chOff x="-340050" y="-2"/>
            <a:chExt cx="2437096" cy="3777791"/>
          </a:xfrm>
        </p:grpSpPr>
        <p:sp>
          <p:nvSpPr>
            <p:cNvPr id="198" name="Google Shape;198;p18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8"/>
          <p:cNvSpPr txBox="1"/>
          <p:nvPr>
            <p:ph type="ctrTitle"/>
          </p:nvPr>
        </p:nvSpPr>
        <p:spPr>
          <a:xfrm flipH="1">
            <a:off x="3545176" y="3172154"/>
            <a:ext cx="4043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 flipH="1" rot="-194">
            <a:off x="2266875" y="1736675"/>
            <a:ext cx="53214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8"/>
          <p:cNvSpPr/>
          <p:nvPr/>
        </p:nvSpPr>
        <p:spPr>
          <a:xfrm flipH="1" rot="-1256095">
            <a:off x="3977005" y="-884325"/>
            <a:ext cx="1786840" cy="1295050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 rot="954221">
            <a:off x="-1260687" y="2820017"/>
            <a:ext cx="5561610" cy="277117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type="title"/>
          </p:nvPr>
        </p:nvSpPr>
        <p:spPr>
          <a:xfrm>
            <a:off x="3197100" y="8801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3091800" y="200155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19"/>
          <p:cNvSpPr txBox="1"/>
          <p:nvPr/>
        </p:nvSpPr>
        <p:spPr>
          <a:xfrm>
            <a:off x="2876550" y="3571800"/>
            <a:ext cx="3390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7066629" y="1334095"/>
            <a:ext cx="3626273" cy="4508611"/>
            <a:chOff x="6721529" y="1466845"/>
            <a:chExt cx="3626273" cy="4508611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rect b="b" l="l" r="r" t="t"/>
                <a:pathLst>
                  <a:path extrusionOk="0" h="208732" w="167883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rect b="b" l="l" r="r" t="t"/>
                <a:pathLst>
                  <a:path extrusionOk="0" h="197895" w="143457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rect b="b" l="l" r="r" t="t"/>
                <a:pathLst>
                  <a:path extrusionOk="0" h="21112" w="47494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rect b="b" l="l" r="r" t="t"/>
                <a:pathLst>
                  <a:path extrusionOk="0" h="29223" w="38859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rect b="b" l="l" r="r" t="t"/>
                <a:pathLst>
                  <a:path extrusionOk="0" h="45879" w="19518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9"/>
            <p:cNvSpPr/>
            <p:nvPr/>
          </p:nvSpPr>
          <p:spPr>
            <a:xfrm flipH="1" rot="7625530">
              <a:off x="6865436" y="3769068"/>
              <a:ext cx="1769117" cy="786365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9"/>
          <p:cNvGrpSpPr/>
          <p:nvPr/>
        </p:nvGrpSpPr>
        <p:grpSpPr>
          <a:xfrm flipH="1" rot="2700000">
            <a:off x="-275050" y="-1561386"/>
            <a:ext cx="2726350" cy="4690004"/>
            <a:chOff x="7706147" y="1873398"/>
            <a:chExt cx="2107599" cy="3625597"/>
          </a:xfrm>
        </p:grpSpPr>
        <p:sp>
          <p:nvSpPr>
            <p:cNvPr id="223" name="Google Shape;223;p19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9"/>
          <p:cNvSpPr/>
          <p:nvPr/>
        </p:nvSpPr>
        <p:spPr>
          <a:xfrm>
            <a:off x="1443525" y="2561550"/>
            <a:ext cx="384329" cy="393895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 rot="-5400000">
            <a:off x="-666288" y="-188447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458179" y="346051"/>
            <a:ext cx="712907" cy="730677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281046" y="1250700"/>
            <a:ext cx="353321" cy="3621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flipH="1" rot="5400000">
            <a:off x="5473768" y="-470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flipH="1" rot="-6299885">
            <a:off x="-734243" y="-1909936"/>
            <a:ext cx="2563413" cy="4737495"/>
            <a:chOff x="-340050" y="-2"/>
            <a:chExt cx="2437096" cy="3777791"/>
          </a:xfrm>
        </p:grpSpPr>
        <p:sp>
          <p:nvSpPr>
            <p:cNvPr id="34" name="Google Shape;34;p3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900046">
            <a:off x="6768618" y="-650661"/>
            <a:ext cx="3443561" cy="5923786"/>
            <a:chOff x="7706147" y="1873398"/>
            <a:chExt cx="2107599" cy="3625597"/>
          </a:xfrm>
        </p:grpSpPr>
        <p:sp>
          <p:nvSpPr>
            <p:cNvPr id="43" name="Google Shape;43;p3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3"/>
          <p:cNvSpPr txBox="1"/>
          <p:nvPr>
            <p:ph idx="1" type="subTitle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hasCustomPrompt="1"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/>
          <p:nvPr>
            <p:ph idx="2" type="subTitle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48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4185495">
            <a:off x="6761352" y="1351062"/>
            <a:ext cx="3966053" cy="3860629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22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8168279" y="292503"/>
            <a:ext cx="412825" cy="42310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8581102" y="771181"/>
            <a:ext cx="241079" cy="247076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4" name="Google Shape;244;p23"/>
          <p:cNvSpPr/>
          <p:nvPr/>
        </p:nvSpPr>
        <p:spPr>
          <a:xfrm rot="5400000">
            <a:off x="5272412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7594301" y="40719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8024829" y="3907018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1699825" y="13390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4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24"/>
          <p:cNvSpPr/>
          <p:nvPr/>
        </p:nvSpPr>
        <p:spPr>
          <a:xfrm rot="-1799972">
            <a:off x="7107554" y="2597206"/>
            <a:ext cx="6240356" cy="3109502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4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5"/>
          <p:cNvSpPr/>
          <p:nvPr/>
        </p:nvSpPr>
        <p:spPr>
          <a:xfrm rot="1014904">
            <a:off x="-1318421" y="2597169"/>
            <a:ext cx="6240387" cy="3109518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8571976" y="10680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7975229" y="453793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514025" y="41813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1243175" y="1385164"/>
            <a:ext cx="34887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2" type="body"/>
          </p:nvPr>
        </p:nvSpPr>
        <p:spPr>
          <a:xfrm>
            <a:off x="4935300" y="1385177"/>
            <a:ext cx="34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flipH="1" rot="-5400000">
            <a:off x="-446057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type="ctrTitle"/>
          </p:nvPr>
        </p:nvSpPr>
        <p:spPr>
          <a:xfrm flipH="1">
            <a:off x="1463925" y="1085113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5"/>
          <p:cNvSpPr txBox="1"/>
          <p:nvPr>
            <p:ph idx="1" type="subTitle"/>
          </p:nvPr>
        </p:nvSpPr>
        <p:spPr>
          <a:xfrm flipH="1">
            <a:off x="100747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7" name="Google Shape;67;p5"/>
          <p:cNvSpPr txBox="1"/>
          <p:nvPr>
            <p:ph idx="2" type="ctrTitle"/>
          </p:nvPr>
        </p:nvSpPr>
        <p:spPr>
          <a:xfrm flipH="1">
            <a:off x="5542275" y="1085086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5"/>
          <p:cNvSpPr txBox="1"/>
          <p:nvPr>
            <p:ph idx="3" type="subTitle"/>
          </p:nvPr>
        </p:nvSpPr>
        <p:spPr>
          <a:xfrm flipH="1">
            <a:off x="508582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9" name="Google Shape;69;p5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-741332" y="-7132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166049" y="476298"/>
            <a:ext cx="304208" cy="31008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99477" y="-215697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7462202" y="4507253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3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flipH="1">
            <a:off x="5807015" y="-636946"/>
            <a:ext cx="4224355" cy="5857441"/>
            <a:chOff x="2397737" y="2494825"/>
            <a:chExt cx="1808913" cy="2508325"/>
          </a:xfrm>
        </p:grpSpPr>
        <p:sp>
          <p:nvSpPr>
            <p:cNvPr id="81" name="Google Shape;81;p8"/>
            <p:cNvSpPr/>
            <p:nvPr/>
          </p:nvSpPr>
          <p:spPr>
            <a:xfrm>
              <a:off x="2588500" y="2494825"/>
              <a:ext cx="1618150" cy="2508325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79675" y="3291600"/>
              <a:ext cx="402175" cy="497400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97737" y="2595675"/>
              <a:ext cx="1399375" cy="2407275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588500" y="2924525"/>
              <a:ext cx="360850" cy="448075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251150" y="2735850"/>
              <a:ext cx="480725" cy="39350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702250" y="4516700"/>
              <a:ext cx="565000" cy="367425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71550" y="4318275"/>
              <a:ext cx="210050" cy="317525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83950" y="3624150"/>
              <a:ext cx="613625" cy="725100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/>
          <p:nvPr/>
        </p:nvSpPr>
        <p:spPr>
          <a:xfrm rot="10800000">
            <a:off x="-343975" y="1842925"/>
            <a:ext cx="4344379" cy="4229085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rot="-1893416">
            <a:off x="611114" y="3819618"/>
            <a:ext cx="647272" cy="6599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rot="-1893416">
            <a:off x="1456235" y="4261915"/>
            <a:ext cx="385362" cy="394973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 txBox="1"/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 flipH="1" rot="-5400000">
            <a:off x="-7882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9"/>
          <p:cNvSpPr txBox="1"/>
          <p:nvPr>
            <p:ph idx="2" type="body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16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 flipH="1" rot="-6322941">
            <a:off x="7395333" y="-77944"/>
            <a:ext cx="1861284" cy="2199417"/>
          </a:xfrm>
          <a:custGeom>
            <a:rect b="b" l="l" r="r" t="t"/>
            <a:pathLst>
              <a:path extrusionOk="0" h="29004" w="24545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9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69" name="Google Shape;269;p29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9"/>
          <p:cNvSpPr/>
          <p:nvPr/>
        </p:nvSpPr>
        <p:spPr>
          <a:xfrm>
            <a:off x="2996550" y="2968900"/>
            <a:ext cx="3150900" cy="971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>
            <p:ph type="ctrTitle"/>
          </p:nvPr>
        </p:nvSpPr>
        <p:spPr>
          <a:xfrm>
            <a:off x="1745100" y="296450"/>
            <a:ext cx="56538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Project 4: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Predict West Nile Virus</a:t>
            </a:r>
            <a:endParaRPr sz="6000"/>
          </a:p>
        </p:txBody>
      </p:sp>
      <p:sp>
        <p:nvSpPr>
          <p:cNvPr id="309" name="Google Shape;309;p29"/>
          <p:cNvSpPr txBox="1"/>
          <p:nvPr>
            <p:ph idx="1" type="subTitle"/>
          </p:nvPr>
        </p:nvSpPr>
        <p:spPr>
          <a:xfrm>
            <a:off x="3062850" y="3086775"/>
            <a:ext cx="301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Geh Si Rong, Lee Meng Chin, Teo Zhan Rui, Wee Zi Jian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1" name="Google Shape;311;p29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 txBox="1"/>
          <p:nvPr>
            <p:ph type="title"/>
          </p:nvPr>
        </p:nvSpPr>
        <p:spPr>
          <a:xfrm>
            <a:off x="1961425" y="927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Date</a:t>
            </a:r>
            <a:endParaRPr sz="3500"/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275" y="1022825"/>
            <a:ext cx="4505414" cy="35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>
            <p:ph idx="4294967295" type="body"/>
          </p:nvPr>
        </p:nvSpPr>
        <p:spPr>
          <a:xfrm>
            <a:off x="167175" y="1178700"/>
            <a:ext cx="4070400" cy="30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WNV-Season: Jul to Sep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Huge spikes in 2007 and 2013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/>
          <p:nvPr>
            <p:ph type="title"/>
          </p:nvPr>
        </p:nvSpPr>
        <p:spPr>
          <a:xfrm>
            <a:off x="1961425" y="165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Location</a:t>
            </a:r>
            <a:endParaRPr sz="3500"/>
          </a:p>
        </p:txBody>
      </p:sp>
      <p:pic>
        <p:nvPicPr>
          <p:cNvPr id="528" name="Google Shape;5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88" y="788625"/>
            <a:ext cx="8059673" cy="41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type="title"/>
          </p:nvPr>
        </p:nvSpPr>
        <p:spPr>
          <a:xfrm>
            <a:off x="1961425" y="165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Location</a:t>
            </a:r>
            <a:endParaRPr sz="3500"/>
          </a:p>
        </p:txBody>
      </p:sp>
      <p:pic>
        <p:nvPicPr>
          <p:cNvPr id="534" name="Google Shape;5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75" y="657975"/>
            <a:ext cx="6598450" cy="43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Temperature</a:t>
            </a:r>
            <a:endParaRPr sz="3500"/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700" y="218313"/>
            <a:ext cx="5323650" cy="47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1"/>
          <p:cNvSpPr txBox="1"/>
          <p:nvPr>
            <p:ph idx="4294967295" type="body"/>
          </p:nvPr>
        </p:nvSpPr>
        <p:spPr>
          <a:xfrm>
            <a:off x="0" y="789025"/>
            <a:ext cx="38037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Immediate &amp; delayed impacts observed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Impact of Temperature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↑ </a:t>
            </a:r>
            <a:r>
              <a:rPr lang="en" sz="1800">
                <a:solidFill>
                  <a:srgbClr val="FFFFFF"/>
                </a:solidFill>
              </a:rPr>
              <a:t>Reproduction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↑ </a:t>
            </a:r>
            <a:r>
              <a:rPr lang="en" sz="1800">
                <a:solidFill>
                  <a:schemeClr val="lt2"/>
                </a:solidFill>
              </a:rPr>
              <a:t>Biting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r>
              <a:rPr lang="en"/>
              <a:t> </a:t>
            </a:r>
            <a:r>
              <a:rPr lang="en" sz="1800">
                <a:solidFill>
                  <a:schemeClr val="lt2"/>
                </a:solidFill>
              </a:rPr>
              <a:t>Virus replication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Optimal temperature: 75.2 - 7</a:t>
            </a:r>
            <a:r>
              <a:rPr lang="en">
                <a:solidFill>
                  <a:srgbClr val="FFFFFF"/>
                </a:solidFill>
              </a:rPr>
              <a:t>7</a:t>
            </a:r>
            <a:r>
              <a:rPr lang="en">
                <a:solidFill>
                  <a:srgbClr val="FFFFFF"/>
                </a:solidFill>
              </a:rPr>
              <a:t>°F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Dew Point</a:t>
            </a:r>
            <a:endParaRPr sz="3500"/>
          </a:p>
        </p:txBody>
      </p:sp>
      <p:sp>
        <p:nvSpPr>
          <p:cNvPr id="547" name="Google Shape;547;p42"/>
          <p:cNvSpPr txBox="1"/>
          <p:nvPr>
            <p:ph idx="4294967295" type="body"/>
          </p:nvPr>
        </p:nvSpPr>
        <p:spPr>
          <a:xfrm>
            <a:off x="0" y="789025"/>
            <a:ext cx="3761700" cy="20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</a:t>
            </a:r>
            <a:r>
              <a:rPr lang="en">
                <a:solidFill>
                  <a:schemeClr val="lt2"/>
                </a:solidFill>
              </a:rPr>
              <a:t>eak between July and September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High dew points linked to </a:t>
            </a:r>
            <a:r>
              <a:rPr lang="en">
                <a:solidFill>
                  <a:schemeClr val="lt2"/>
                </a:solidFill>
              </a:rPr>
              <a:t>higher</a:t>
            </a:r>
            <a:r>
              <a:rPr lang="en">
                <a:solidFill>
                  <a:schemeClr val="lt2"/>
                </a:solidFill>
              </a:rPr>
              <a:t> WNV counts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48" name="Google Shape;5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223638"/>
            <a:ext cx="5259125" cy="469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Wet Bulb</a:t>
            </a:r>
            <a:endParaRPr sz="3500"/>
          </a:p>
        </p:txBody>
      </p:sp>
      <p:sp>
        <p:nvSpPr>
          <p:cNvPr id="554" name="Google Shape;554;p43"/>
          <p:cNvSpPr txBox="1"/>
          <p:nvPr>
            <p:ph idx="4294967295" type="body"/>
          </p:nvPr>
        </p:nvSpPr>
        <p:spPr>
          <a:xfrm>
            <a:off x="0" y="789025"/>
            <a:ext cx="37617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</a:t>
            </a:r>
            <a:r>
              <a:rPr lang="en">
                <a:solidFill>
                  <a:schemeClr val="lt2"/>
                </a:solidFill>
              </a:rPr>
              <a:t>eak between July and September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Wet bulb - humidity relationship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High humidity offsets higher temperatures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675" y="235825"/>
            <a:ext cx="5229901" cy="467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Precipitation</a:t>
            </a:r>
            <a:endParaRPr sz="3500"/>
          </a:p>
        </p:txBody>
      </p:sp>
      <p:sp>
        <p:nvSpPr>
          <p:cNvPr id="561" name="Google Shape;561;p44"/>
          <p:cNvSpPr txBox="1"/>
          <p:nvPr>
            <p:ph idx="4294967295" type="body"/>
          </p:nvPr>
        </p:nvSpPr>
        <p:spPr>
          <a:xfrm>
            <a:off x="0" y="789025"/>
            <a:ext cx="37617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Precipitation encourages breeding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Spike in WNV-positive counts after heavy precipitation (2009, 2011, 2013)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285150"/>
            <a:ext cx="5229901" cy="457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Wind</a:t>
            </a:r>
            <a:endParaRPr sz="3500"/>
          </a:p>
        </p:txBody>
      </p:sp>
      <p:sp>
        <p:nvSpPr>
          <p:cNvPr id="568" name="Google Shape;568;p45"/>
          <p:cNvSpPr txBox="1"/>
          <p:nvPr>
            <p:ph idx="4294967295" type="body"/>
          </p:nvPr>
        </p:nvSpPr>
        <p:spPr>
          <a:xfrm>
            <a:off x="0" y="789025"/>
            <a:ext cx="36726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Lower wind speeds show higher WNV numbers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Mosquitoes caught by traps during lower wind speeds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25" y="314675"/>
            <a:ext cx="5377525" cy="4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Weather Conditions</a:t>
            </a:r>
            <a:endParaRPr sz="3500"/>
          </a:p>
        </p:txBody>
      </p:sp>
      <p:sp>
        <p:nvSpPr>
          <p:cNvPr id="575" name="Google Shape;575;p46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Weather conditions with </a:t>
            </a:r>
            <a:r>
              <a:rPr lang="en">
                <a:solidFill>
                  <a:schemeClr val="lt2"/>
                </a:solidFill>
              </a:rPr>
              <a:t>highest correlation to WNV: 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>
                <a:solidFill>
                  <a:schemeClr val="lt2"/>
                </a:solidFill>
              </a:rPr>
              <a:t>hunderstorm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Thunderstorm / rain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Vicinity thunderstorm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Rain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Mist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Haze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484725"/>
            <a:ext cx="5327300" cy="417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 txBox="1"/>
          <p:nvPr>
            <p:ph type="title"/>
          </p:nvPr>
        </p:nvSpPr>
        <p:spPr>
          <a:xfrm>
            <a:off x="0" y="0"/>
            <a:ext cx="34680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Top Features</a:t>
            </a:r>
            <a:endParaRPr sz="3500"/>
          </a:p>
        </p:txBody>
      </p:sp>
      <p:sp>
        <p:nvSpPr>
          <p:cNvPr id="582" name="Google Shape;582;p47"/>
          <p:cNvSpPr txBox="1"/>
          <p:nvPr>
            <p:ph idx="4294967295" type="body"/>
          </p:nvPr>
        </p:nvSpPr>
        <p:spPr>
          <a:xfrm>
            <a:off x="0" y="664300"/>
            <a:ext cx="35880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>
                <a:solidFill>
                  <a:schemeClr val="lt2"/>
                </a:solidFill>
              </a:rPr>
              <a:t>emperature-related features most correlated with one another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</a:t>
            </a:r>
            <a:r>
              <a:rPr lang="en">
                <a:solidFill>
                  <a:schemeClr val="lt2"/>
                </a:solidFill>
              </a:rPr>
              <a:t>olling average and time lags increase correlation between weather features and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83" name="Google Shape;5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38" y="3236905"/>
            <a:ext cx="3175124" cy="174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000" y="204250"/>
            <a:ext cx="5372502" cy="446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0"/>
          <p:cNvGrpSpPr/>
          <p:nvPr/>
        </p:nvGrpSpPr>
        <p:grpSpPr>
          <a:xfrm>
            <a:off x="2928349" y="1033600"/>
            <a:ext cx="1457400" cy="971700"/>
            <a:chOff x="3600450" y="1186000"/>
            <a:chExt cx="1457400" cy="971700"/>
          </a:xfrm>
        </p:grpSpPr>
        <p:sp>
          <p:nvSpPr>
            <p:cNvPr id="354" name="Google Shape;354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" name="Google Shape;355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0"/>
            <p:cNvCxnSpPr>
              <a:stCxn id="35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7" name="Google Shape;357;p30"/>
          <p:cNvSpPr txBox="1"/>
          <p:nvPr>
            <p:ph idx="3" type="title"/>
          </p:nvPr>
        </p:nvSpPr>
        <p:spPr>
          <a:xfrm>
            <a:off x="2643625" y="346050"/>
            <a:ext cx="385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8" name="Google Shape;358;p30"/>
          <p:cNvSpPr txBox="1"/>
          <p:nvPr>
            <p:ph type="title"/>
          </p:nvPr>
        </p:nvSpPr>
        <p:spPr>
          <a:xfrm>
            <a:off x="3549799" y="12305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9" name="Google Shape;359;p30"/>
          <p:cNvSpPr txBox="1"/>
          <p:nvPr>
            <p:ph idx="2" type="subTitle"/>
          </p:nvPr>
        </p:nvSpPr>
        <p:spPr>
          <a:xfrm flipH="1">
            <a:off x="51525" y="12622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360" name="Google Shape;360;p30"/>
          <p:cNvGrpSpPr/>
          <p:nvPr/>
        </p:nvGrpSpPr>
        <p:grpSpPr>
          <a:xfrm flipH="1">
            <a:off x="4637299" y="2648875"/>
            <a:ext cx="1457400" cy="971700"/>
            <a:chOff x="3600450" y="1186000"/>
            <a:chExt cx="1457400" cy="971700"/>
          </a:xfrm>
        </p:grpSpPr>
        <p:sp>
          <p:nvSpPr>
            <p:cNvPr id="361" name="Google Shape;361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0"/>
            <p:cNvCxnSpPr>
              <a:stCxn id="361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4" name="Google Shape;364;p30"/>
          <p:cNvGrpSpPr/>
          <p:nvPr/>
        </p:nvGrpSpPr>
        <p:grpSpPr>
          <a:xfrm>
            <a:off x="2928349" y="3491050"/>
            <a:ext cx="1457400" cy="971700"/>
            <a:chOff x="3600450" y="1186000"/>
            <a:chExt cx="1457400" cy="971700"/>
          </a:xfrm>
        </p:grpSpPr>
        <p:sp>
          <p:nvSpPr>
            <p:cNvPr id="365" name="Google Shape;365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0"/>
            <p:cNvCxnSpPr>
              <a:stCxn id="365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30"/>
          <p:cNvSpPr txBox="1"/>
          <p:nvPr>
            <p:ph idx="5" type="subTitle"/>
          </p:nvPr>
        </p:nvSpPr>
        <p:spPr>
          <a:xfrm flipH="1">
            <a:off x="6190125" y="283445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69" name="Google Shape;369;p30"/>
          <p:cNvSpPr txBox="1"/>
          <p:nvPr>
            <p:ph idx="7" type="subTitle"/>
          </p:nvPr>
        </p:nvSpPr>
        <p:spPr>
          <a:xfrm flipH="1">
            <a:off x="51525" y="36406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370" name="Google Shape;370;p30"/>
          <p:cNvSpPr txBox="1"/>
          <p:nvPr>
            <p:ph idx="8" type="title"/>
          </p:nvPr>
        </p:nvSpPr>
        <p:spPr>
          <a:xfrm>
            <a:off x="4772974" y="284853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0"/>
          <p:cNvSpPr txBox="1"/>
          <p:nvPr>
            <p:ph idx="9" type="title"/>
          </p:nvPr>
        </p:nvSpPr>
        <p:spPr>
          <a:xfrm>
            <a:off x="3549799" y="368388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72" name="Google Shape;372;p30"/>
          <p:cNvGrpSpPr/>
          <p:nvPr/>
        </p:nvGrpSpPr>
        <p:grpSpPr>
          <a:xfrm flipH="1">
            <a:off x="4637299" y="1376763"/>
            <a:ext cx="1457400" cy="971700"/>
            <a:chOff x="3600450" y="1186000"/>
            <a:chExt cx="1457400" cy="971700"/>
          </a:xfrm>
        </p:grpSpPr>
        <p:sp>
          <p:nvSpPr>
            <p:cNvPr id="373" name="Google Shape;373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" name="Google Shape;374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0"/>
            <p:cNvCxnSpPr>
              <a:stCxn id="373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6" name="Google Shape;376;p30"/>
          <p:cNvSpPr txBox="1"/>
          <p:nvPr>
            <p:ph idx="5" type="subTitle"/>
          </p:nvPr>
        </p:nvSpPr>
        <p:spPr>
          <a:xfrm flipH="1">
            <a:off x="6190125" y="1562343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377" name="Google Shape;377;p30"/>
          <p:cNvSpPr txBox="1"/>
          <p:nvPr>
            <p:ph idx="8" type="title"/>
          </p:nvPr>
        </p:nvSpPr>
        <p:spPr>
          <a:xfrm>
            <a:off x="4772974" y="1576420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78" name="Google Shape;378;p30"/>
          <p:cNvGrpSpPr/>
          <p:nvPr/>
        </p:nvGrpSpPr>
        <p:grpSpPr>
          <a:xfrm>
            <a:off x="2928349" y="2260425"/>
            <a:ext cx="1457400" cy="971700"/>
            <a:chOff x="3600450" y="1186000"/>
            <a:chExt cx="1457400" cy="971700"/>
          </a:xfrm>
        </p:grpSpPr>
        <p:sp>
          <p:nvSpPr>
            <p:cNvPr id="379" name="Google Shape;379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0" name="Google Shape;380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0"/>
            <p:cNvCxnSpPr>
              <a:stCxn id="379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" name="Google Shape;382;p30"/>
          <p:cNvSpPr txBox="1"/>
          <p:nvPr>
            <p:ph idx="7" type="subTitle"/>
          </p:nvPr>
        </p:nvSpPr>
        <p:spPr>
          <a:xfrm flipH="1">
            <a:off x="51525" y="2410060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83" name="Google Shape;383;p30"/>
          <p:cNvSpPr txBox="1"/>
          <p:nvPr>
            <p:ph idx="9" type="title"/>
          </p:nvPr>
        </p:nvSpPr>
        <p:spPr>
          <a:xfrm>
            <a:off x="3549799" y="24532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84" name="Google Shape;384;p30"/>
          <p:cNvGrpSpPr/>
          <p:nvPr/>
        </p:nvGrpSpPr>
        <p:grpSpPr>
          <a:xfrm flipH="1">
            <a:off x="4637299" y="3830088"/>
            <a:ext cx="1457400" cy="971700"/>
            <a:chOff x="3600450" y="1186000"/>
            <a:chExt cx="1457400" cy="971700"/>
          </a:xfrm>
        </p:grpSpPr>
        <p:sp>
          <p:nvSpPr>
            <p:cNvPr id="385" name="Google Shape;385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" name="Google Shape;386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30"/>
            <p:cNvCxnSpPr>
              <a:stCxn id="385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8" name="Google Shape;388;p30"/>
          <p:cNvSpPr txBox="1"/>
          <p:nvPr>
            <p:ph idx="5" type="subTitle"/>
          </p:nvPr>
        </p:nvSpPr>
        <p:spPr>
          <a:xfrm flipH="1">
            <a:off x="6190125" y="4015668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Recommendations</a:t>
            </a:r>
            <a:endParaRPr/>
          </a:p>
        </p:txBody>
      </p:sp>
      <p:sp>
        <p:nvSpPr>
          <p:cNvPr id="389" name="Google Shape;389;p30"/>
          <p:cNvSpPr txBox="1"/>
          <p:nvPr>
            <p:ph idx="8" type="title"/>
          </p:nvPr>
        </p:nvSpPr>
        <p:spPr>
          <a:xfrm>
            <a:off x="4772974" y="4029745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093625" y="1291150"/>
            <a:ext cx="3254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Models Tested: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Logistic Regression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K-Nearest Neighbors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Random Forest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Extra Trees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Support Vector Machine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XGBoost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91" name="Google Shape;591;p48"/>
          <p:cNvSpPr txBox="1"/>
          <p:nvPr/>
        </p:nvSpPr>
        <p:spPr>
          <a:xfrm>
            <a:off x="4954150" y="12807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Grid Search with Pipeline: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1) standard scaler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2) resampling with SMOTE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3) classifier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0" y="1105925"/>
            <a:ext cx="6230750" cy="2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Results</a:t>
            </a:r>
            <a:endParaRPr/>
          </a:p>
        </p:txBody>
      </p:sp>
      <p:sp>
        <p:nvSpPr>
          <p:cNvPr id="598" name="Google Shape;598;p49"/>
          <p:cNvSpPr/>
          <p:nvPr/>
        </p:nvSpPr>
        <p:spPr>
          <a:xfrm>
            <a:off x="5506350" y="1056500"/>
            <a:ext cx="790800" cy="2826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9"/>
          <p:cNvSpPr/>
          <p:nvPr/>
        </p:nvSpPr>
        <p:spPr>
          <a:xfrm>
            <a:off x="2112375" y="1105925"/>
            <a:ext cx="790800" cy="282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9"/>
          <p:cNvSpPr txBox="1"/>
          <p:nvPr/>
        </p:nvSpPr>
        <p:spPr>
          <a:xfrm>
            <a:off x="2300650" y="4073400"/>
            <a:ext cx="40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Optimize for </a:t>
            </a:r>
            <a:r>
              <a:rPr lang="en" sz="1800" u="sng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ROC AUC</a:t>
            </a: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and </a:t>
            </a:r>
            <a:r>
              <a:rPr lang="en" sz="1800" u="sng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Recall</a:t>
            </a:r>
            <a:endParaRPr sz="1800" u="sng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Submission Score</a:t>
            </a:r>
            <a:endParaRPr/>
          </a:p>
        </p:txBody>
      </p:sp>
      <p:sp>
        <p:nvSpPr>
          <p:cNvPr id="606" name="Google Shape;606;p50"/>
          <p:cNvSpPr txBox="1"/>
          <p:nvPr/>
        </p:nvSpPr>
        <p:spPr>
          <a:xfrm>
            <a:off x="1101400" y="1275375"/>
            <a:ext cx="41436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Using SVC with SMOTE, our best parameters are: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'sampling__sampling_strategy': 'auto',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'svc__C': 0.2,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'svc__degree': 3,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'svc__kernel': 'poly'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7" name="Google Shape;607;p50"/>
          <p:cNvSpPr/>
          <p:nvPr/>
        </p:nvSpPr>
        <p:spPr>
          <a:xfrm>
            <a:off x="4617125" y="2354850"/>
            <a:ext cx="1455600" cy="75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ind"/>
                <a:ea typeface="Hind"/>
                <a:cs typeface="Hind"/>
                <a:sym typeface="Hind"/>
              </a:rPr>
              <a:t>Kaggle Set</a:t>
            </a:r>
            <a:endParaRPr b="1" sz="15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8" name="Google Shape;608;p50"/>
          <p:cNvSpPr txBox="1"/>
          <p:nvPr/>
        </p:nvSpPr>
        <p:spPr>
          <a:xfrm>
            <a:off x="6125375" y="2524050"/>
            <a:ext cx="25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Kaggle Score: 0.683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1"/>
          <p:cNvSpPr txBox="1"/>
          <p:nvPr>
            <p:ph idx="5" type="subTitle"/>
          </p:nvPr>
        </p:nvSpPr>
        <p:spPr>
          <a:xfrm flipH="1">
            <a:off x="6211963" y="3882300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for SVC</a:t>
            </a:r>
            <a:endParaRPr/>
          </a:p>
        </p:txBody>
      </p:sp>
      <p:sp>
        <p:nvSpPr>
          <p:cNvPr id="614" name="Google Shape;614;p51"/>
          <p:cNvSpPr txBox="1"/>
          <p:nvPr>
            <p:ph idx="8" type="title"/>
          </p:nvPr>
        </p:nvSpPr>
        <p:spPr>
          <a:xfrm>
            <a:off x="1315650" y="4079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pic>
        <p:nvPicPr>
          <p:cNvPr id="615" name="Google Shape;6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600" y="784425"/>
            <a:ext cx="3208100" cy="27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1"/>
          <p:cNvSpPr txBox="1"/>
          <p:nvPr/>
        </p:nvSpPr>
        <p:spPr>
          <a:xfrm>
            <a:off x="1315650" y="1744875"/>
            <a:ext cx="3604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Drawback: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polynomial kernel does not produce coefficients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ely on second best model for examine features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5508050" y="2296450"/>
            <a:ext cx="2947200" cy="595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2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2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2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2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2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21" y="177175"/>
            <a:ext cx="82395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37" name="Google Shape;637;p53"/>
          <p:cNvSpPr txBox="1"/>
          <p:nvPr/>
        </p:nvSpPr>
        <p:spPr>
          <a:xfrm>
            <a:off x="917725" y="1101750"/>
            <a:ext cx="6681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Estimated Epidemic Cost: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Nationwide: $778 million over 15 years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Louisiana (2005): $20 million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Sacramento, California (2005): $2.98 million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Average cost per infected person: $18,000 -  $61,000 (depending on severity)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Cost of spraying: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Vector Control Cost: $701, 790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15 prevented WNV cases would justify the cost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75" y="1145297"/>
            <a:ext cx="5270400" cy="34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4"/>
          <p:cNvSpPr txBox="1"/>
          <p:nvPr/>
        </p:nvSpPr>
        <p:spPr>
          <a:xfrm>
            <a:off x="2302325" y="270050"/>
            <a:ext cx="4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But is this enough?</a:t>
            </a:r>
            <a:endParaRPr b="1" sz="3600">
              <a:solidFill>
                <a:srgbClr val="66000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49" name="Google Shape;649;p55"/>
          <p:cNvSpPr txBox="1"/>
          <p:nvPr/>
        </p:nvSpPr>
        <p:spPr>
          <a:xfrm>
            <a:off x="1111625" y="1336600"/>
            <a:ext cx="5848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Optimise spraying for weather conditions and months: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Lower wind speeds (reduces spray drift)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Temperatures below </a:t>
            </a:r>
            <a:r>
              <a:rPr lang="en" sz="1800">
                <a:solidFill>
                  <a:srgbClr val="FFFFFF"/>
                </a:solidFill>
              </a:rPr>
              <a:t>86°F (30</a:t>
            </a:r>
            <a:r>
              <a:rPr lang="en" sz="1800">
                <a:solidFill>
                  <a:srgbClr val="FFFFFF"/>
                </a:solidFill>
              </a:rPr>
              <a:t>°C)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Humidity above 45%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July to September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55" name="Google Shape;655;p56"/>
          <p:cNvSpPr txBox="1"/>
          <p:nvPr/>
        </p:nvSpPr>
        <p:spPr>
          <a:xfrm>
            <a:off x="1111625" y="1336600"/>
            <a:ext cx="440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Alternative Measures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Eliminate mosquito breeding grounds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Insect repellent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Long-sleeve shirts and long pants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Recommendations</a:t>
            </a:r>
            <a:endParaRPr/>
          </a:p>
        </p:txBody>
      </p:sp>
      <p:sp>
        <p:nvSpPr>
          <p:cNvPr id="661" name="Google Shape;661;p57"/>
          <p:cNvSpPr txBox="1"/>
          <p:nvPr/>
        </p:nvSpPr>
        <p:spPr>
          <a:xfrm>
            <a:off x="1111625" y="1336600"/>
            <a:ext cx="6373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Pesticide spraying is not enough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Combination of spraying and alternative measures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Spray in the right weather conditions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Get data on number of WNV cases reported for better prediction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1"/>
          <p:cNvGrpSpPr/>
          <p:nvPr/>
        </p:nvGrpSpPr>
        <p:grpSpPr>
          <a:xfrm>
            <a:off x="7436748" y="3164090"/>
            <a:ext cx="1589730" cy="1612939"/>
            <a:chOff x="3605950" y="3926100"/>
            <a:chExt cx="657375" cy="667000"/>
          </a:xfrm>
        </p:grpSpPr>
        <p:sp>
          <p:nvSpPr>
            <p:cNvPr id="395" name="Google Shape;395;p31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1"/>
          <p:cNvSpPr txBox="1"/>
          <p:nvPr>
            <p:ph type="title"/>
          </p:nvPr>
        </p:nvSpPr>
        <p:spPr>
          <a:xfrm>
            <a:off x="942275" y="75795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942275" y="1513650"/>
            <a:ext cx="68646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West Nile virus (WNV) is a mosquito-borne illness that can cause severe neurological disease and death in humans.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Since 2004, the Chicago Department of Public Health has increased surveillance and control efforts in a bid to prevent transmission of this virus.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weather, location, testing, and spraying data, our goal is to </a:t>
            </a:r>
            <a:r>
              <a:rPr b="1" lang="en"/>
              <a:t>predict whether the WNV is present</a:t>
            </a:r>
            <a:r>
              <a:rPr lang="en"/>
              <a:t> in a given location.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Based on our predictions, we will devise a cost effective strategy to deploy pesticides in WNV-hotspots.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1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437" name="Google Shape;437;p31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8"/>
          <p:cNvSpPr txBox="1"/>
          <p:nvPr>
            <p:ph type="title"/>
          </p:nvPr>
        </p:nvSpPr>
        <p:spPr>
          <a:xfrm>
            <a:off x="3197100" y="25088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67" name="Google Shape;667;p58"/>
          <p:cNvSpPr txBox="1"/>
          <p:nvPr/>
        </p:nvSpPr>
        <p:spPr>
          <a:xfrm>
            <a:off x="2938646" y="3787483"/>
            <a:ext cx="3266700" cy="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68" name="Google Shape;668;p58"/>
          <p:cNvGrpSpPr/>
          <p:nvPr/>
        </p:nvGrpSpPr>
        <p:grpSpPr>
          <a:xfrm>
            <a:off x="386248" y="2763465"/>
            <a:ext cx="1589730" cy="1612939"/>
            <a:chOff x="3605950" y="3926100"/>
            <a:chExt cx="657375" cy="667000"/>
          </a:xfrm>
        </p:grpSpPr>
        <p:sp>
          <p:nvSpPr>
            <p:cNvPr id="669" name="Google Shape;669;p58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8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8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8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8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8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8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8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8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8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8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8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8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8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8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8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8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58"/>
          <p:cNvGrpSpPr/>
          <p:nvPr/>
        </p:nvGrpSpPr>
        <p:grpSpPr>
          <a:xfrm>
            <a:off x="7025390" y="917146"/>
            <a:ext cx="1280829" cy="1299516"/>
            <a:chOff x="3605950" y="3926100"/>
            <a:chExt cx="657375" cy="667000"/>
          </a:xfrm>
        </p:grpSpPr>
        <p:sp>
          <p:nvSpPr>
            <p:cNvPr id="708" name="Google Shape;708;p58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8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8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8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8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8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8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8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8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8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8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8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8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8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8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8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8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8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8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8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8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8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8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8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8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8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8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8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8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8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8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8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8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58"/>
          <p:cNvGrpSpPr/>
          <p:nvPr/>
        </p:nvGrpSpPr>
        <p:grpSpPr>
          <a:xfrm>
            <a:off x="7025401" y="189057"/>
            <a:ext cx="581245" cy="588480"/>
            <a:chOff x="4304200" y="4312250"/>
            <a:chExt cx="191325" cy="193700"/>
          </a:xfrm>
        </p:grpSpPr>
        <p:sp>
          <p:nvSpPr>
            <p:cNvPr id="747" name="Google Shape;747;p58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8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8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8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8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8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8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8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8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8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8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8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58"/>
          <p:cNvSpPr/>
          <p:nvPr/>
        </p:nvSpPr>
        <p:spPr>
          <a:xfrm>
            <a:off x="2991600" y="3630250"/>
            <a:ext cx="3690000" cy="11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type="title"/>
          </p:nvPr>
        </p:nvSpPr>
        <p:spPr>
          <a:xfrm>
            <a:off x="608950" y="346050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Train  / Test</a:t>
            </a:r>
            <a:endParaRPr sz="3600"/>
          </a:p>
        </p:txBody>
      </p:sp>
      <p:sp>
        <p:nvSpPr>
          <p:cNvPr id="480" name="Google Shape;480;p32"/>
          <p:cNvSpPr txBox="1"/>
          <p:nvPr>
            <p:ph idx="1" type="body"/>
          </p:nvPr>
        </p:nvSpPr>
        <p:spPr>
          <a:xfrm>
            <a:off x="608950" y="1007225"/>
            <a:ext cx="77040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Train: 10,506 rows, 12 columns (2007, 2009, 2011, 2013)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Test: 116,293 rows, 11 columns (2008, 2010, 2012, 2014)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Relevant columns: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Date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Species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Longitude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Latitude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WNV present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Set date as index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Assign nearest weather station to each trap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Group by mosquito species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Convert species to categorical features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/>
          <p:nvPr>
            <p:ph type="title"/>
          </p:nvPr>
        </p:nvSpPr>
        <p:spPr>
          <a:xfrm>
            <a:off x="608950" y="346050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Weather</a:t>
            </a:r>
            <a:endParaRPr sz="3600"/>
          </a:p>
        </p:txBody>
      </p:sp>
      <p:sp>
        <p:nvSpPr>
          <p:cNvPr id="486" name="Google Shape;486;p33"/>
          <p:cNvSpPr txBox="1"/>
          <p:nvPr>
            <p:ph idx="1" type="body"/>
          </p:nvPr>
        </p:nvSpPr>
        <p:spPr>
          <a:xfrm>
            <a:off x="608950" y="1007225"/>
            <a:ext cx="77040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2,944 rows, 22 columns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Daily data from May-October 2007-2014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Impute </a:t>
            </a:r>
            <a:r>
              <a:rPr lang="en" sz="1800">
                <a:solidFill>
                  <a:schemeClr val="lt2"/>
                </a:solidFill>
              </a:rPr>
              <a:t>missing values (‘M’) and </a:t>
            </a:r>
            <a:r>
              <a:rPr lang="en" sz="1800">
                <a:solidFill>
                  <a:schemeClr val="lt2"/>
                </a:solidFill>
              </a:rPr>
              <a:t>trace values (‘T’) with 0 or mean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Convert weather conditions (CodeSum) to categorical variables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Compute 14 day rolling average/sum of various weather data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Compute lagged (3, 5, 7, 10 days) versions of rolling weather data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Assign weather data to train/test data based on nearest weather station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/>
          <p:nvPr>
            <p:ph type="title"/>
          </p:nvPr>
        </p:nvSpPr>
        <p:spPr>
          <a:xfrm>
            <a:off x="215000" y="129675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Spray</a:t>
            </a:r>
            <a:endParaRPr sz="3600"/>
          </a:p>
        </p:txBody>
      </p:sp>
      <p:sp>
        <p:nvSpPr>
          <p:cNvPr id="492" name="Google Shape;492;p34"/>
          <p:cNvSpPr txBox="1"/>
          <p:nvPr>
            <p:ph idx="1" type="body"/>
          </p:nvPr>
        </p:nvSpPr>
        <p:spPr>
          <a:xfrm>
            <a:off x="110975" y="1068250"/>
            <a:ext cx="33957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14,835 rows, 4 columns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2011 and 2013 spray locations and dates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Based on plots of sprayed locations vs WNV presence, spraying does not appear to reduce WNV presence in subsequent months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493" name="Google Shape;4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50" y="202625"/>
            <a:ext cx="5373949" cy="47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>
            <p:ph type="title"/>
          </p:nvPr>
        </p:nvSpPr>
        <p:spPr>
          <a:xfrm>
            <a:off x="215000" y="129675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Spray</a:t>
            </a:r>
            <a:endParaRPr sz="3600"/>
          </a:p>
        </p:txBody>
      </p:sp>
      <p:sp>
        <p:nvSpPr>
          <p:cNvPr id="499" name="Google Shape;499;p35"/>
          <p:cNvSpPr txBox="1"/>
          <p:nvPr>
            <p:ph idx="1" type="body"/>
          </p:nvPr>
        </p:nvSpPr>
        <p:spPr>
          <a:xfrm>
            <a:off x="127600" y="944700"/>
            <a:ext cx="58038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2011 and 2013 train data locations were checked if they had been sprayed within a certain radius within the past 10 days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Spraying within 10m, 30m and 50m of a location within the last 10 days has </a:t>
            </a:r>
            <a:r>
              <a:rPr b="1" lang="en" sz="1800">
                <a:solidFill>
                  <a:schemeClr val="lt2"/>
                </a:solidFill>
              </a:rPr>
              <a:t>marginal effect</a:t>
            </a:r>
            <a:r>
              <a:rPr lang="en" sz="1800">
                <a:solidFill>
                  <a:schemeClr val="lt2"/>
                </a:solidFill>
              </a:rPr>
              <a:t> on the number of mosquitoes caught or the presence of WNV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Since spray data for 2008, 2010, 2012 and 2014 is unavailable as well, </a:t>
            </a:r>
            <a:r>
              <a:rPr b="1" lang="en" sz="1800">
                <a:solidFill>
                  <a:schemeClr val="lt2"/>
                </a:solidFill>
              </a:rPr>
              <a:t>spray data will not be used</a:t>
            </a:r>
            <a:r>
              <a:rPr lang="en" sz="1800">
                <a:solidFill>
                  <a:schemeClr val="lt2"/>
                </a:solidFill>
              </a:rPr>
              <a:t> in modelling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00" name="Google Shape;5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00" y="1217675"/>
            <a:ext cx="3147475" cy="2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/>
          <p:nvPr>
            <p:ph type="title"/>
          </p:nvPr>
        </p:nvSpPr>
        <p:spPr>
          <a:xfrm>
            <a:off x="2838000" y="83025"/>
            <a:ext cx="34680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Mosquito Counts</a:t>
            </a:r>
            <a:endParaRPr sz="3500"/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42" y="2630200"/>
            <a:ext cx="4153208" cy="2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>
            <p:ph idx="4294967295" type="body"/>
          </p:nvPr>
        </p:nvSpPr>
        <p:spPr>
          <a:xfrm>
            <a:off x="417775" y="732100"/>
            <a:ext cx="8308500" cy="18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3/7 species found with WNV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Most frequently caught species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Species expected to be an important feature in predicting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" y="2630200"/>
            <a:ext cx="4116352" cy="20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/>
          <p:nvPr>
            <p:ph type="title"/>
          </p:nvPr>
        </p:nvSpPr>
        <p:spPr>
          <a:xfrm>
            <a:off x="1693350" y="83025"/>
            <a:ext cx="57573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 Positive/ Negative Counts</a:t>
            </a:r>
            <a:endParaRPr sz="3500"/>
          </a:p>
        </p:txBody>
      </p:sp>
      <p:sp>
        <p:nvSpPr>
          <p:cNvPr id="514" name="Google Shape;514;p37"/>
          <p:cNvSpPr txBox="1"/>
          <p:nvPr>
            <p:ph idx="4294967295" type="body"/>
          </p:nvPr>
        </p:nvSpPr>
        <p:spPr>
          <a:xfrm>
            <a:off x="408044" y="1091025"/>
            <a:ext cx="4151100" cy="30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WNV-negative vs WNV-positive    </a:t>
            </a:r>
            <a:endParaRPr>
              <a:solidFill>
                <a:schemeClr val="lt2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9,955</a:t>
            </a:r>
            <a:r>
              <a:rPr lang="en">
                <a:solidFill>
                  <a:schemeClr val="lt2"/>
                </a:solidFill>
              </a:rPr>
              <a:t>                        </a:t>
            </a:r>
            <a:r>
              <a:rPr b="1" lang="en">
                <a:solidFill>
                  <a:schemeClr val="lt2"/>
                </a:solidFill>
              </a:rPr>
              <a:t>551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Imbalanced classes 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Minority class </a:t>
            </a:r>
            <a:r>
              <a:rPr lang="en">
                <a:solidFill>
                  <a:schemeClr val="lt2"/>
                </a:solidFill>
              </a:rPr>
              <a:t>was resampled using SMOTE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15" name="Google Shape;5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150" y="1091025"/>
            <a:ext cx="3883275" cy="3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onavirus Disease by Slidesgo">
  <a:themeElements>
    <a:clrScheme name="Simple Light">
      <a:dk1>
        <a:srgbClr val="F5A785"/>
      </a:dk1>
      <a:lt1>
        <a:srgbClr val="212E73"/>
      </a:lt1>
      <a:dk2>
        <a:srgbClr val="141E5C"/>
      </a:dk2>
      <a:lt2>
        <a:srgbClr val="EFF1FF"/>
      </a:lt2>
      <a:accent1>
        <a:srgbClr val="E07A54"/>
      </a:accent1>
      <a:accent2>
        <a:srgbClr val="A83423"/>
      </a:accent2>
      <a:accent3>
        <a:srgbClr val="E97664"/>
      </a:accent3>
      <a:accent4>
        <a:srgbClr val="4A5ECF"/>
      </a:accent4>
      <a:accent5>
        <a:srgbClr val="3143A7"/>
      </a:accent5>
      <a:accent6>
        <a:srgbClr val="6573BE"/>
      </a:accent6>
      <a:hlink>
        <a:srgbClr val="EF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